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71" r:id="rId9"/>
    <p:sldId id="27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7B86D-9E4F-44FA-97B3-80E4BE3BDF80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2B84B-3541-4C67-8FF9-1D35B5A05D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6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2032-F8FC-4092-8307-F69A5A1472B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90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253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09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9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5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973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87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70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25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61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3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B3A7AB-4F3D-4D74-9A18-48CED107CBA9}" type="datetimeFigureOut">
              <a:rPr lang="da-DK" smtClean="0"/>
              <a:t>17-02-2018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0CCF78-8F06-4172-A789-5DC509048983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744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Remixkultur 2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Kommunikation/IT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3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Kommunikationsmodel</a:t>
            </a:r>
            <a:r>
              <a:rPr lang="da-DK" dirty="0"/>
              <a:t> </a:t>
            </a:r>
            <a:r>
              <a:rPr lang="da-DK" dirty="0" smtClean="0"/>
              <a:t>Web </a:t>
            </a:r>
            <a:r>
              <a:rPr lang="da-DK" dirty="0"/>
              <a:t>2.0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1" y="1926249"/>
            <a:ext cx="6720445" cy="4462376"/>
          </a:xfrm>
        </p:spPr>
      </p:pic>
    </p:spTree>
    <p:extLst>
      <p:ext uri="{BB962C8B-B14F-4D97-AF65-F5344CB8AC3E}">
        <p14:creationId xmlns:p14="http://schemas.microsoft.com/office/powerpoint/2010/main" val="35191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</a:t>
            </a:r>
            <a:r>
              <a:rPr lang="en-US" dirty="0" err="1" smtClean="0"/>
              <a:t>Bühler</a:t>
            </a:r>
            <a:r>
              <a:rPr lang="en-US" dirty="0" smtClean="0"/>
              <a:t> 1934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Genstand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sagsforhold</a:t>
            </a:r>
            <a:r>
              <a:rPr lang="en-US" dirty="0" smtClean="0"/>
              <a:t>: </a:t>
            </a:r>
            <a:r>
              <a:rPr lang="en-US" dirty="0" err="1" smtClean="0"/>
              <a:t>Anledningen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kommunikationen</a:t>
            </a:r>
            <a:r>
              <a:rPr lang="en-US" dirty="0" smtClean="0"/>
              <a:t>. For </a:t>
            </a:r>
            <a:r>
              <a:rPr lang="en-US" dirty="0" err="1" smtClean="0"/>
              <a:t>eksempel</a:t>
            </a:r>
            <a:r>
              <a:rPr lang="en-US" dirty="0" smtClean="0"/>
              <a:t>, at </a:t>
            </a:r>
            <a:r>
              <a:rPr lang="en-US" dirty="0" err="1" smtClean="0"/>
              <a:t>elever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for sent. </a:t>
            </a:r>
          </a:p>
          <a:p>
            <a:r>
              <a:rPr lang="en-US" dirty="0" err="1" smtClean="0"/>
              <a:t>Afsender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udtryk</a:t>
            </a:r>
            <a:r>
              <a:rPr lang="en-US" dirty="0" smtClean="0"/>
              <a:t>: Den der </a:t>
            </a:r>
            <a:r>
              <a:rPr lang="en-US" dirty="0" err="1" smtClean="0"/>
              <a:t>kommunikerer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der </a:t>
            </a:r>
            <a:r>
              <a:rPr lang="en-US" dirty="0" err="1" smtClean="0"/>
              <a:t>kommunikeres</a:t>
            </a:r>
            <a:r>
              <a:rPr lang="en-US" dirty="0" smtClean="0"/>
              <a:t>. For </a:t>
            </a:r>
            <a:r>
              <a:rPr lang="en-US" dirty="0" err="1" smtClean="0"/>
              <a:t>eksempel</a:t>
            </a:r>
            <a:r>
              <a:rPr lang="en-US" dirty="0"/>
              <a:t> </a:t>
            </a:r>
            <a:r>
              <a:rPr lang="en-US" dirty="0" err="1" smtClean="0"/>
              <a:t>læreren</a:t>
            </a:r>
            <a:r>
              <a:rPr lang="en-US" dirty="0" smtClean="0"/>
              <a:t> der </a:t>
            </a:r>
            <a:r>
              <a:rPr lang="en-US" dirty="0" err="1" smtClean="0"/>
              <a:t>siger</a:t>
            </a:r>
            <a:r>
              <a:rPr lang="en-US" dirty="0" smtClean="0"/>
              <a:t> “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forstyrrer</a:t>
            </a:r>
            <a:r>
              <a:rPr lang="en-US" dirty="0" smtClean="0"/>
              <a:t> </a:t>
            </a:r>
            <a:r>
              <a:rPr lang="en-US" dirty="0" err="1" smtClean="0"/>
              <a:t>undervisningen</a:t>
            </a:r>
            <a:r>
              <a:rPr lang="en-US" dirty="0" smtClean="0"/>
              <a:t>, </a:t>
            </a:r>
            <a:r>
              <a:rPr lang="en-US" dirty="0" err="1" smtClean="0"/>
              <a:t>når</a:t>
            </a:r>
            <a:r>
              <a:rPr lang="en-US" dirty="0" smtClean="0"/>
              <a:t> I </a:t>
            </a:r>
            <a:r>
              <a:rPr lang="en-US" dirty="0" err="1" smtClean="0"/>
              <a:t>kommer</a:t>
            </a:r>
            <a:r>
              <a:rPr lang="en-US" dirty="0" smtClean="0"/>
              <a:t> for sent.”</a:t>
            </a:r>
          </a:p>
          <a:p>
            <a:r>
              <a:rPr lang="en-US" dirty="0" err="1" smtClean="0"/>
              <a:t>Modtager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appel</a:t>
            </a:r>
            <a:r>
              <a:rPr lang="en-US" dirty="0" smtClean="0"/>
              <a:t>: </a:t>
            </a:r>
            <a:r>
              <a:rPr lang="en-US" dirty="0" err="1" smtClean="0"/>
              <a:t>Effekten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, der </a:t>
            </a:r>
            <a:r>
              <a:rPr lang="en-US" dirty="0" err="1" smtClean="0"/>
              <a:t>kommunikeres</a:t>
            </a:r>
            <a:r>
              <a:rPr lang="en-US" dirty="0" smtClean="0"/>
              <a:t>, for </a:t>
            </a:r>
            <a:r>
              <a:rPr lang="en-US" dirty="0" err="1" smtClean="0"/>
              <a:t>eksempel</a:t>
            </a:r>
            <a:r>
              <a:rPr lang="en-US" dirty="0" smtClean="0"/>
              <a:t> at eleven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for sent </a:t>
            </a:r>
            <a:r>
              <a:rPr lang="en-US" dirty="0" err="1" smtClean="0"/>
              <a:t>næste</a:t>
            </a:r>
            <a:r>
              <a:rPr lang="en-US" dirty="0" smtClean="0"/>
              <a:t> gang. </a:t>
            </a:r>
            <a:endParaRPr lang="da-DK" dirty="0"/>
          </a:p>
        </p:txBody>
      </p:sp>
      <p:pic>
        <p:nvPicPr>
          <p:cNvPr id="5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371325"/>
            <a:ext cx="4754562" cy="3852075"/>
          </a:xfrm>
        </p:spPr>
      </p:pic>
    </p:spTree>
    <p:extLst>
      <p:ext uri="{BB962C8B-B14F-4D97-AF65-F5344CB8AC3E}">
        <p14:creationId xmlns:p14="http://schemas.microsoft.com/office/powerpoint/2010/main" val="3341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Harold </a:t>
            </a:r>
            <a:r>
              <a:rPr lang="en-US" dirty="0" err="1" smtClean="0"/>
              <a:t>Lasswell</a:t>
            </a:r>
            <a:r>
              <a:rPr lang="en-US" dirty="0" smtClean="0"/>
              <a:t> 1948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5656"/>
            <a:ext cx="4754562" cy="2809260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Minder om den, vi </a:t>
            </a:r>
            <a:r>
              <a:rPr lang="en-US" dirty="0" err="1" smtClean="0"/>
              <a:t>arbejder</a:t>
            </a:r>
            <a:r>
              <a:rPr lang="en-US" dirty="0" smtClean="0"/>
              <a:t> med </a:t>
            </a:r>
            <a:r>
              <a:rPr lang="en-US" dirty="0" err="1" smtClean="0"/>
              <a:t>i</a:t>
            </a:r>
            <a:r>
              <a:rPr lang="en-US" dirty="0" smtClean="0"/>
              <a:t> dag. </a:t>
            </a:r>
          </a:p>
          <a:p>
            <a:r>
              <a:rPr lang="en-US" dirty="0" smtClean="0"/>
              <a:t>Den store, </a:t>
            </a:r>
            <a:r>
              <a:rPr lang="en-US" dirty="0" err="1" smtClean="0"/>
              <a:t>afgørende</a:t>
            </a:r>
            <a:r>
              <a:rPr lang="en-US" dirty="0" smtClean="0"/>
              <a:t> </a:t>
            </a:r>
            <a:r>
              <a:rPr lang="en-US" dirty="0" err="1" smtClean="0"/>
              <a:t>forskel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, at der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nogen</a:t>
            </a:r>
            <a:r>
              <a:rPr lang="en-US" dirty="0" smtClean="0"/>
              <a:t> </a:t>
            </a:r>
            <a:r>
              <a:rPr lang="en-US" dirty="0" err="1" smtClean="0"/>
              <a:t>støjmur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Dels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meget</a:t>
            </a:r>
            <a:r>
              <a:rPr lang="en-US" dirty="0" smtClean="0"/>
              <a:t> </a:t>
            </a:r>
            <a:r>
              <a:rPr lang="en-US" dirty="0" err="1" smtClean="0"/>
              <a:t>støj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tidspunkt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dels</a:t>
            </a:r>
            <a:r>
              <a:rPr lang="en-US" dirty="0" smtClean="0"/>
              <a:t> </a:t>
            </a:r>
            <a:r>
              <a:rPr lang="en-US" dirty="0" err="1" smtClean="0"/>
              <a:t>lavet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baggrund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propaganda.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Shannon-Weaver 1949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3697"/>
            <a:ext cx="4754562" cy="1183885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Støj</a:t>
            </a:r>
            <a:r>
              <a:rPr lang="en-US" dirty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tænkt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et </a:t>
            </a:r>
            <a:r>
              <a:rPr lang="en-US" dirty="0" err="1" smtClean="0"/>
              <a:t>grundvilkår</a:t>
            </a:r>
            <a:r>
              <a:rPr lang="en-US" dirty="0" smtClean="0"/>
              <a:t> for </a:t>
            </a:r>
            <a:r>
              <a:rPr lang="en-US" dirty="0" err="1" smtClean="0"/>
              <a:t>kommunikation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Dels</a:t>
            </a:r>
            <a:r>
              <a:rPr lang="en-US" dirty="0" smtClean="0"/>
              <a:t> </a:t>
            </a:r>
            <a:r>
              <a:rPr lang="en-US" dirty="0" err="1" smtClean="0"/>
              <a:t>mekanisk</a:t>
            </a:r>
            <a:r>
              <a:rPr lang="en-US" dirty="0" smtClean="0"/>
              <a:t> </a:t>
            </a:r>
            <a:r>
              <a:rPr lang="en-US" dirty="0" err="1" smtClean="0"/>
              <a:t>støj</a:t>
            </a:r>
            <a:r>
              <a:rPr lang="en-US" dirty="0" smtClean="0"/>
              <a:t>, for </a:t>
            </a:r>
            <a:r>
              <a:rPr lang="en-US" dirty="0" err="1" smtClean="0"/>
              <a:t>eksempel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dårlig</a:t>
            </a:r>
            <a:r>
              <a:rPr lang="en-US" dirty="0" smtClean="0"/>
              <a:t> </a:t>
            </a:r>
            <a:r>
              <a:rPr lang="en-US" dirty="0" err="1" smtClean="0"/>
              <a:t>forbindelse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Dels</a:t>
            </a:r>
            <a:r>
              <a:rPr lang="en-US" dirty="0" smtClean="0"/>
              <a:t> </a:t>
            </a:r>
            <a:r>
              <a:rPr lang="en-US" dirty="0" err="1" smtClean="0"/>
              <a:t>menneskelig</a:t>
            </a:r>
            <a:r>
              <a:rPr lang="en-US" dirty="0" smtClean="0"/>
              <a:t> </a:t>
            </a:r>
            <a:r>
              <a:rPr lang="en-US" dirty="0" err="1" smtClean="0"/>
              <a:t>støj</a:t>
            </a:r>
            <a:r>
              <a:rPr lang="en-US" dirty="0" smtClean="0"/>
              <a:t>, for </a:t>
            </a:r>
            <a:r>
              <a:rPr lang="en-US" dirty="0" err="1" smtClean="0"/>
              <a:t>eksempel</a:t>
            </a:r>
            <a:r>
              <a:rPr lang="en-US" dirty="0" smtClean="0"/>
              <a:t> at folk </a:t>
            </a:r>
            <a:r>
              <a:rPr lang="en-US" dirty="0" err="1" smtClean="0"/>
              <a:t>opfatter</a:t>
            </a:r>
            <a:r>
              <a:rPr lang="en-US" dirty="0" smtClean="0"/>
              <a:t> </a:t>
            </a:r>
            <a:r>
              <a:rPr lang="en-US" dirty="0" err="1" smtClean="0"/>
              <a:t>budskab</a:t>
            </a:r>
            <a:r>
              <a:rPr lang="en-US" dirty="0" smtClean="0"/>
              <a:t> </a:t>
            </a:r>
            <a:r>
              <a:rPr lang="en-US" dirty="0" err="1" smtClean="0"/>
              <a:t>forskelligt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Støj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same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støjmuren</a:t>
            </a:r>
            <a:r>
              <a:rPr lang="en-US" dirty="0" smtClean="0"/>
              <a:t>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69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Lazarfeld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Katz - 1955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73705"/>
            <a:ext cx="4754562" cy="2234644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fokusere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at </a:t>
            </a:r>
            <a:r>
              <a:rPr lang="en-US" dirty="0" err="1" smtClean="0"/>
              <a:t>påvirke</a:t>
            </a:r>
            <a:r>
              <a:rPr lang="en-US" dirty="0" smtClean="0"/>
              <a:t> </a:t>
            </a:r>
            <a:r>
              <a:rPr lang="en-US" dirty="0" err="1" smtClean="0"/>
              <a:t>meningsdannere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påvirke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7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Blumer</a:t>
            </a:r>
            <a:r>
              <a:rPr lang="en-US" dirty="0" smtClean="0"/>
              <a:t>-Katz 1974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96028"/>
            <a:ext cx="4754562" cy="1425228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i="1" dirty="0" err="1"/>
              <a:t>Uses</a:t>
            </a:r>
            <a:r>
              <a:rPr lang="da-DK" i="1" dirty="0"/>
              <a:t> and </a:t>
            </a:r>
            <a:r>
              <a:rPr lang="da-DK" i="1" dirty="0" err="1" smtClean="0"/>
              <a:t>Gratifications</a:t>
            </a:r>
            <a:r>
              <a:rPr lang="da-DK" i="1" dirty="0" smtClean="0"/>
              <a:t>-teorien</a:t>
            </a:r>
            <a:endParaRPr lang="en-US" dirty="0" smtClean="0"/>
          </a:p>
          <a:p>
            <a:r>
              <a:rPr lang="en-US" dirty="0" err="1" smtClean="0"/>
              <a:t>Skifte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afsender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modtager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Folk </a:t>
            </a:r>
            <a:r>
              <a:rPr lang="en-US" dirty="0" err="1" smtClean="0"/>
              <a:t>søger</a:t>
            </a:r>
            <a:r>
              <a:rPr lang="en-US" dirty="0" smtClean="0"/>
              <a:t> (</a:t>
            </a:r>
            <a:r>
              <a:rPr lang="en-US" dirty="0" err="1" smtClean="0"/>
              <a:t>bevidst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ubevidst</a:t>
            </a:r>
            <a:r>
              <a:rPr lang="en-US" dirty="0" smtClean="0"/>
              <a:t>) mod de </a:t>
            </a:r>
            <a:r>
              <a:rPr lang="en-US" dirty="0" err="1" smtClean="0"/>
              <a:t>medier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tilfredsstiller</a:t>
            </a:r>
            <a:r>
              <a:rPr lang="en-US" dirty="0" smtClean="0"/>
              <a:t> </a:t>
            </a:r>
            <a:r>
              <a:rPr lang="en-US" dirty="0" err="1" smtClean="0"/>
              <a:t>deres</a:t>
            </a:r>
            <a:r>
              <a:rPr lang="en-US" dirty="0" smtClean="0"/>
              <a:t> </a:t>
            </a:r>
            <a:r>
              <a:rPr lang="en-US" dirty="0" err="1" smtClean="0"/>
              <a:t>behov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Medierne</a:t>
            </a:r>
            <a:r>
              <a:rPr lang="en-US" dirty="0" smtClean="0"/>
              <a:t> </a:t>
            </a:r>
            <a:r>
              <a:rPr lang="en-US" dirty="0" err="1" smtClean="0"/>
              <a:t>begynder</a:t>
            </a:r>
            <a:r>
              <a:rPr lang="en-US" dirty="0" smtClean="0"/>
              <a:t> at </a:t>
            </a:r>
            <a:r>
              <a:rPr lang="en-US" dirty="0" err="1" smtClean="0"/>
              <a:t>indrette</a:t>
            </a:r>
            <a:r>
              <a:rPr lang="en-US" dirty="0" smtClean="0"/>
              <a:t> sig </a:t>
            </a:r>
            <a:r>
              <a:rPr lang="en-US" dirty="0" err="1" smtClean="0"/>
              <a:t>efter</a:t>
            </a:r>
            <a:r>
              <a:rPr lang="en-US" dirty="0" smtClean="0"/>
              <a:t>, </a:t>
            </a:r>
            <a:r>
              <a:rPr lang="en-US" dirty="0" err="1" smtClean="0"/>
              <a:t>hvad</a:t>
            </a:r>
            <a:r>
              <a:rPr lang="en-US" dirty="0" smtClean="0"/>
              <a:t> der </a:t>
            </a:r>
            <a:r>
              <a:rPr lang="en-US" dirty="0" err="1" smtClean="0"/>
              <a:t>tilfredsstiller</a:t>
            </a:r>
            <a:r>
              <a:rPr lang="en-US" dirty="0" smtClean="0"/>
              <a:t> </a:t>
            </a:r>
            <a:r>
              <a:rPr lang="en-US" dirty="0" err="1" smtClean="0"/>
              <a:t>modtagers</a:t>
            </a:r>
            <a:r>
              <a:rPr lang="en-US" dirty="0" smtClean="0"/>
              <a:t> </a:t>
            </a:r>
            <a:r>
              <a:rPr lang="en-US" dirty="0" err="1" smtClean="0"/>
              <a:t>behov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jagten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brugere</a:t>
            </a:r>
            <a:r>
              <a:rPr lang="en-US" dirty="0" smtClean="0"/>
              <a:t>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89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Anna Ebbesen og Astrid Haug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1319"/>
            <a:ext cx="4754562" cy="2817934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Internettet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givet</a:t>
            </a:r>
            <a:r>
              <a:rPr lang="en-US" dirty="0" smtClean="0"/>
              <a:t> </a:t>
            </a:r>
            <a:r>
              <a:rPr lang="en-US" dirty="0" err="1" smtClean="0"/>
              <a:t>nyt</a:t>
            </a:r>
            <a:r>
              <a:rPr lang="en-US" dirty="0" smtClean="0"/>
              <a:t> liv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netværkskommunikation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Nettet</a:t>
            </a:r>
            <a:r>
              <a:rPr lang="en-US" dirty="0" smtClean="0"/>
              <a:t> </a:t>
            </a:r>
            <a:r>
              <a:rPr lang="en-US" dirty="0" err="1" smtClean="0"/>
              <a:t>bruges</a:t>
            </a:r>
            <a:r>
              <a:rPr lang="en-US" dirty="0" smtClean="0"/>
              <a:t> </a:t>
            </a:r>
            <a:r>
              <a:rPr lang="en-US" dirty="0" err="1" smtClean="0"/>
              <a:t>samtidig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klassisk</a:t>
            </a:r>
            <a:r>
              <a:rPr lang="en-US" dirty="0" smtClean="0"/>
              <a:t> </a:t>
            </a:r>
            <a:r>
              <a:rPr lang="en-US" dirty="0" err="1" smtClean="0"/>
              <a:t>kommunikation</a:t>
            </a:r>
            <a:r>
              <a:rPr lang="en-US" dirty="0" smtClean="0"/>
              <a:t>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87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Kig på jeres remix</a:t>
            </a:r>
          </a:p>
          <a:p>
            <a:r>
              <a:rPr lang="da-DK" dirty="0" smtClean="0"/>
              <a:t>Diskutér hvilken kommunikationsmodel, der bedst egner sig til at analysere jeres remix. </a:t>
            </a:r>
          </a:p>
          <a:p>
            <a:r>
              <a:rPr lang="da-DK" dirty="0" smtClean="0"/>
              <a:t>Prøv jer frem. Forsøg at analysere det ved hjælp af de forskellige modeller. </a:t>
            </a:r>
          </a:p>
        </p:txBody>
      </p:sp>
    </p:spTree>
    <p:extLst>
      <p:ext uri="{BB962C8B-B14F-4D97-AF65-F5344CB8AC3E}">
        <p14:creationId xmlns:p14="http://schemas.microsoft.com/office/powerpoint/2010/main" val="27575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RW og RO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24128" y="2333846"/>
            <a:ext cx="6014625" cy="3975513"/>
          </a:xfrm>
        </p:spPr>
        <p:txBody>
          <a:bodyPr/>
          <a:lstStyle/>
          <a:p>
            <a:r>
              <a:rPr lang="da-DK" dirty="0" smtClean="0"/>
              <a:t>Begreberne introduceres af Lawrence </a:t>
            </a:r>
            <a:r>
              <a:rPr lang="da-DK" dirty="0" err="1" smtClean="0"/>
              <a:t>Lessig</a:t>
            </a:r>
            <a:r>
              <a:rPr lang="da-DK" dirty="0" smtClean="0"/>
              <a:t> i bogen </a:t>
            </a:r>
            <a:r>
              <a:rPr lang="en-US" i="1" dirty="0"/>
              <a:t>Remix: Making Art and Commerce Thrive in </a:t>
            </a:r>
            <a:r>
              <a:rPr lang="en-US" i="1" dirty="0" smtClean="0"/>
              <a:t>the </a:t>
            </a:r>
            <a:r>
              <a:rPr lang="en-US" i="1" dirty="0"/>
              <a:t>Hybrid </a:t>
            </a:r>
            <a:r>
              <a:rPr lang="en-US" i="1" dirty="0" smtClean="0"/>
              <a:t>Economy. </a:t>
            </a:r>
            <a:r>
              <a:rPr lang="en-US" dirty="0" smtClean="0"/>
              <a:t>(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downloades</a:t>
            </a:r>
            <a:r>
              <a:rPr lang="en-US" dirty="0" smtClean="0"/>
              <a:t> via </a:t>
            </a:r>
            <a:r>
              <a:rPr lang="en-US" dirty="0" err="1" smtClean="0"/>
              <a:t>fronter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 = Read Only.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anden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kun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læses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afspilles</a:t>
            </a:r>
            <a:r>
              <a:rPr lang="en-US" dirty="0" smtClean="0"/>
              <a:t> / </a:t>
            </a:r>
            <a:r>
              <a:rPr lang="en-US" dirty="0" err="1" smtClean="0"/>
              <a:t>forbruges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RW = Read/Write.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anden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brugeren</a:t>
            </a:r>
            <a:r>
              <a:rPr lang="en-US" dirty="0" smtClean="0"/>
              <a:t> </a:t>
            </a:r>
            <a:r>
              <a:rPr lang="en-US" dirty="0" err="1" smtClean="0"/>
              <a:t>aktivt</a:t>
            </a:r>
            <a:r>
              <a:rPr lang="en-US" dirty="0" smtClean="0"/>
              <a:t> </a:t>
            </a:r>
            <a:r>
              <a:rPr lang="en-US" dirty="0" err="1" smtClean="0"/>
              <a:t>tager</a:t>
            </a:r>
            <a:r>
              <a:rPr lang="en-US" dirty="0" smtClean="0"/>
              <a:t> del 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89" y="814415"/>
            <a:ext cx="3493296" cy="52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Historisk perspektiv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Talesproget udvikles ca. 50.000 – 100.000 år f.v.t.</a:t>
            </a:r>
          </a:p>
          <a:p>
            <a:r>
              <a:rPr lang="da-DK" dirty="0" smtClean="0"/>
              <a:t>Skriftsproget udvikles ca. 3.500 år f.v.t.</a:t>
            </a:r>
          </a:p>
          <a:p>
            <a:r>
              <a:rPr lang="da-DK" dirty="0" smtClean="0"/>
              <a:t>Trykpressen opfindes i 1439</a:t>
            </a:r>
          </a:p>
          <a:p>
            <a:r>
              <a:rPr lang="da-DK" dirty="0" smtClean="0"/>
              <a:t>Radio, film og siden fjernsyn kommer med industrialiseringen fra ca. 1850</a:t>
            </a:r>
          </a:p>
          <a:p>
            <a:r>
              <a:rPr lang="da-DK" dirty="0" smtClean="0"/>
              <a:t>Internettet opfindes i 1990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Historisk perspektiv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24129" y="2286000"/>
            <a:ext cx="5334142" cy="4023360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Masseproduktionen ændrede vores tilgang til kultur fra RW til RO. </a:t>
            </a:r>
          </a:p>
          <a:p>
            <a:r>
              <a:rPr lang="da-DK" dirty="0" smtClean="0"/>
              <a:t>Inden trykpressen krævede hvert nye eksemplar af en bog, at et menneske satte sig og skrev den. </a:t>
            </a:r>
          </a:p>
          <a:p>
            <a:r>
              <a:rPr lang="da-DK" dirty="0" smtClean="0"/>
              <a:t>Inden man fandt ud af at optage lyd, krævede det en aktiv, kreativ indsats fra musikere, hver gang nogen ville høre musik. </a:t>
            </a:r>
          </a:p>
          <a:p>
            <a:r>
              <a:rPr lang="da-DK" dirty="0" smtClean="0"/>
              <a:t>Inden man fandt ud af at optage billeder, krævede det en aktiv, kreativ indsats fra skuespillere, hver gang nogen ville se et drama.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54" y="2286000"/>
            <a:ext cx="5086966" cy="38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RO-kultur og masseproduktion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24128" y="2286000"/>
            <a:ext cx="5780709" cy="4023360"/>
          </a:xfrm>
        </p:spPr>
        <p:txBody>
          <a:bodyPr/>
          <a:lstStyle/>
          <a:p>
            <a:r>
              <a:rPr lang="da-DK" dirty="0" smtClean="0"/>
              <a:t>RO-kulturen hører masseproduktionens tid til. </a:t>
            </a:r>
          </a:p>
          <a:p>
            <a:r>
              <a:rPr lang="da-DK" dirty="0" smtClean="0"/>
              <a:t>I en næsten helt usynlig lille del af den menneskelige kommunikations historie, har vi været i stand til at masseproducere kommunikationen. </a:t>
            </a:r>
          </a:p>
          <a:p>
            <a:r>
              <a:rPr lang="da-DK" dirty="0" smtClean="0"/>
              <a:t>Inden da var al kommunikation RW-kultur.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2" y="2355962"/>
            <a:ext cx="4636977" cy="37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Sousa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24128" y="2286000"/>
            <a:ext cx="6429295" cy="4023360"/>
          </a:xfrm>
        </p:spPr>
        <p:txBody>
          <a:bodyPr/>
          <a:lstStyle/>
          <a:p>
            <a:r>
              <a:rPr lang="da-DK" dirty="0" smtClean="0"/>
              <a:t>John Philip </a:t>
            </a:r>
            <a:r>
              <a:rPr lang="da-DK" dirty="0" err="1" smtClean="0"/>
              <a:t>Sousa</a:t>
            </a:r>
            <a:r>
              <a:rPr lang="da-DK" dirty="0" smtClean="0"/>
              <a:t>, komponist og dirigent i 1903: </a:t>
            </a:r>
          </a:p>
          <a:p>
            <a:r>
              <a:rPr lang="en-US" dirty="0" smtClean="0"/>
              <a:t>“When </a:t>
            </a:r>
            <a:r>
              <a:rPr lang="en-US" dirty="0"/>
              <a:t>I was a boy . . . in front of every house in the summer </a:t>
            </a:r>
            <a:r>
              <a:rPr lang="en-US" dirty="0" smtClean="0"/>
              <a:t>evenings </a:t>
            </a:r>
            <a:r>
              <a:rPr lang="en-US" dirty="0"/>
              <a:t>you would </a:t>
            </a:r>
            <a:r>
              <a:rPr lang="en-US" dirty="0" smtClean="0"/>
              <a:t>find </a:t>
            </a:r>
            <a:r>
              <a:rPr lang="en-US" dirty="0"/>
              <a:t>young people together singing the songs of the day or the old songs. Today you hear these infernal machines </a:t>
            </a:r>
            <a:r>
              <a:rPr lang="en-US" dirty="0" smtClean="0"/>
              <a:t>going </a:t>
            </a:r>
            <a:r>
              <a:rPr lang="en-US" dirty="0"/>
              <a:t>night and day. </a:t>
            </a:r>
            <a:r>
              <a:rPr lang="en-US" dirty="0" smtClean="0"/>
              <a:t>We </a:t>
            </a:r>
            <a:r>
              <a:rPr lang="en-US" dirty="0"/>
              <a:t>will not have a vocal cord left. The vocal cords will be eliminated by a process of evolution, as was the tail of man when he came from the ape</a:t>
            </a:r>
            <a:r>
              <a:rPr lang="en-US" dirty="0" smtClean="0"/>
              <a:t>.”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75" y="1349284"/>
            <a:ext cx="3435312" cy="49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Internettet vender udviklingen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Med internettets opfindelse kan man igen deltage i kulturen. </a:t>
            </a:r>
          </a:p>
          <a:p>
            <a:r>
              <a:rPr lang="da-DK" dirty="0" smtClean="0"/>
              <a:t>I fjernsynets tidsalder ville det være næsten umuligt og meget dyrt at remixe og distribuere. </a:t>
            </a:r>
            <a:endParaRPr lang="da-DK" dirty="0"/>
          </a:p>
          <a:p>
            <a:r>
              <a:rPr lang="da-DK" dirty="0" smtClean="0"/>
              <a:t>Med internettet er det blevet nemt og billigt. Derfor ser man igen (om end i overført betydning) ”</a:t>
            </a:r>
            <a:r>
              <a:rPr lang="en-US" dirty="0" smtClean="0"/>
              <a:t>young </a:t>
            </a:r>
            <a:r>
              <a:rPr lang="en-US" dirty="0"/>
              <a:t>people together singing the songs of the day or the old songs</a:t>
            </a:r>
            <a:r>
              <a:rPr lang="en-US" dirty="0" smtClean="0"/>
              <a:t>.” 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4630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Remix og teori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Kommunikation/IT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4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øjrepil 11"/>
          <p:cNvSpPr/>
          <p:nvPr/>
        </p:nvSpPr>
        <p:spPr>
          <a:xfrm>
            <a:off x="2707185" y="2552885"/>
            <a:ext cx="6549127" cy="2304256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Kommunikationsmodel</a:t>
            </a:r>
            <a:endParaRPr lang="da-DK" dirty="0"/>
          </a:p>
        </p:txBody>
      </p:sp>
      <p:sp>
        <p:nvSpPr>
          <p:cNvPr id="4" name="Kombinationstegning 3"/>
          <p:cNvSpPr/>
          <p:nvPr/>
        </p:nvSpPr>
        <p:spPr>
          <a:xfrm>
            <a:off x="3223080" y="3244162"/>
            <a:ext cx="1179429" cy="921702"/>
          </a:xfrm>
          <a:custGeom>
            <a:avLst/>
            <a:gdLst>
              <a:gd name="connsiteX0" fmla="*/ 0 w 1179429"/>
              <a:gd name="connsiteY0" fmla="*/ 153620 h 921702"/>
              <a:gd name="connsiteX1" fmla="*/ 153620 w 1179429"/>
              <a:gd name="connsiteY1" fmla="*/ 0 h 921702"/>
              <a:gd name="connsiteX2" fmla="*/ 1025809 w 1179429"/>
              <a:gd name="connsiteY2" fmla="*/ 0 h 921702"/>
              <a:gd name="connsiteX3" fmla="*/ 1179429 w 1179429"/>
              <a:gd name="connsiteY3" fmla="*/ 153620 h 921702"/>
              <a:gd name="connsiteX4" fmla="*/ 1179429 w 1179429"/>
              <a:gd name="connsiteY4" fmla="*/ 768082 h 921702"/>
              <a:gd name="connsiteX5" fmla="*/ 1025809 w 1179429"/>
              <a:gd name="connsiteY5" fmla="*/ 921702 h 921702"/>
              <a:gd name="connsiteX6" fmla="*/ 153620 w 1179429"/>
              <a:gd name="connsiteY6" fmla="*/ 921702 h 921702"/>
              <a:gd name="connsiteX7" fmla="*/ 0 w 1179429"/>
              <a:gd name="connsiteY7" fmla="*/ 768082 h 921702"/>
              <a:gd name="connsiteX8" fmla="*/ 0 w 1179429"/>
              <a:gd name="connsiteY8" fmla="*/ 153620 h 92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429" h="921702">
                <a:moveTo>
                  <a:pt x="0" y="153620"/>
                </a:moveTo>
                <a:cubicBezTo>
                  <a:pt x="0" y="68778"/>
                  <a:pt x="68778" y="0"/>
                  <a:pt x="153620" y="0"/>
                </a:cubicBezTo>
                <a:lnTo>
                  <a:pt x="1025809" y="0"/>
                </a:lnTo>
                <a:cubicBezTo>
                  <a:pt x="1110651" y="0"/>
                  <a:pt x="1179429" y="68778"/>
                  <a:pt x="1179429" y="153620"/>
                </a:cubicBezTo>
                <a:lnTo>
                  <a:pt x="1179429" y="768082"/>
                </a:lnTo>
                <a:cubicBezTo>
                  <a:pt x="1179429" y="852924"/>
                  <a:pt x="1110651" y="921702"/>
                  <a:pt x="1025809" y="921702"/>
                </a:cubicBezTo>
                <a:lnTo>
                  <a:pt x="153620" y="921702"/>
                </a:lnTo>
                <a:cubicBezTo>
                  <a:pt x="68778" y="921702"/>
                  <a:pt x="0" y="852924"/>
                  <a:pt x="0" y="768082"/>
                </a:cubicBezTo>
                <a:lnTo>
                  <a:pt x="0" y="1536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574" tIns="113574" rIns="113574" bIns="1135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800" kern="1200" dirty="0" smtClean="0"/>
              <a:t>Budskab</a:t>
            </a:r>
            <a:endParaRPr lang="da-DK" sz="1800" kern="1200" dirty="0"/>
          </a:p>
        </p:txBody>
      </p:sp>
      <p:sp>
        <p:nvSpPr>
          <p:cNvPr id="5" name="Kombinationstegning 4"/>
          <p:cNvSpPr/>
          <p:nvPr/>
        </p:nvSpPr>
        <p:spPr>
          <a:xfrm>
            <a:off x="4543880" y="3244162"/>
            <a:ext cx="1179429" cy="921702"/>
          </a:xfrm>
          <a:custGeom>
            <a:avLst/>
            <a:gdLst>
              <a:gd name="connsiteX0" fmla="*/ 0 w 1179429"/>
              <a:gd name="connsiteY0" fmla="*/ 153620 h 921702"/>
              <a:gd name="connsiteX1" fmla="*/ 153620 w 1179429"/>
              <a:gd name="connsiteY1" fmla="*/ 0 h 921702"/>
              <a:gd name="connsiteX2" fmla="*/ 1025809 w 1179429"/>
              <a:gd name="connsiteY2" fmla="*/ 0 h 921702"/>
              <a:gd name="connsiteX3" fmla="*/ 1179429 w 1179429"/>
              <a:gd name="connsiteY3" fmla="*/ 153620 h 921702"/>
              <a:gd name="connsiteX4" fmla="*/ 1179429 w 1179429"/>
              <a:gd name="connsiteY4" fmla="*/ 768082 h 921702"/>
              <a:gd name="connsiteX5" fmla="*/ 1025809 w 1179429"/>
              <a:gd name="connsiteY5" fmla="*/ 921702 h 921702"/>
              <a:gd name="connsiteX6" fmla="*/ 153620 w 1179429"/>
              <a:gd name="connsiteY6" fmla="*/ 921702 h 921702"/>
              <a:gd name="connsiteX7" fmla="*/ 0 w 1179429"/>
              <a:gd name="connsiteY7" fmla="*/ 768082 h 921702"/>
              <a:gd name="connsiteX8" fmla="*/ 0 w 1179429"/>
              <a:gd name="connsiteY8" fmla="*/ 153620 h 92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429" h="921702">
                <a:moveTo>
                  <a:pt x="0" y="153620"/>
                </a:moveTo>
                <a:cubicBezTo>
                  <a:pt x="0" y="68778"/>
                  <a:pt x="68778" y="0"/>
                  <a:pt x="153620" y="0"/>
                </a:cubicBezTo>
                <a:lnTo>
                  <a:pt x="1025809" y="0"/>
                </a:lnTo>
                <a:cubicBezTo>
                  <a:pt x="1110651" y="0"/>
                  <a:pt x="1179429" y="68778"/>
                  <a:pt x="1179429" y="153620"/>
                </a:cubicBezTo>
                <a:lnTo>
                  <a:pt x="1179429" y="768082"/>
                </a:lnTo>
                <a:cubicBezTo>
                  <a:pt x="1179429" y="852924"/>
                  <a:pt x="1110651" y="921702"/>
                  <a:pt x="1025809" y="921702"/>
                </a:cubicBezTo>
                <a:lnTo>
                  <a:pt x="153620" y="921702"/>
                </a:lnTo>
                <a:cubicBezTo>
                  <a:pt x="68778" y="921702"/>
                  <a:pt x="0" y="852924"/>
                  <a:pt x="0" y="768082"/>
                </a:cubicBezTo>
                <a:lnTo>
                  <a:pt x="0" y="1536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574" tIns="113574" rIns="113574" bIns="1135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800" kern="1200" dirty="0" smtClean="0"/>
              <a:t>Medie</a:t>
            </a:r>
            <a:endParaRPr lang="da-DK" sz="1800" kern="1200" dirty="0"/>
          </a:p>
        </p:txBody>
      </p:sp>
      <p:sp>
        <p:nvSpPr>
          <p:cNvPr id="6" name="Kombinationstegning 5"/>
          <p:cNvSpPr/>
          <p:nvPr/>
        </p:nvSpPr>
        <p:spPr>
          <a:xfrm>
            <a:off x="5864680" y="3244162"/>
            <a:ext cx="1179429" cy="921702"/>
          </a:xfrm>
          <a:custGeom>
            <a:avLst/>
            <a:gdLst>
              <a:gd name="connsiteX0" fmla="*/ 0 w 1179429"/>
              <a:gd name="connsiteY0" fmla="*/ 153620 h 921702"/>
              <a:gd name="connsiteX1" fmla="*/ 153620 w 1179429"/>
              <a:gd name="connsiteY1" fmla="*/ 0 h 921702"/>
              <a:gd name="connsiteX2" fmla="*/ 1025809 w 1179429"/>
              <a:gd name="connsiteY2" fmla="*/ 0 h 921702"/>
              <a:gd name="connsiteX3" fmla="*/ 1179429 w 1179429"/>
              <a:gd name="connsiteY3" fmla="*/ 153620 h 921702"/>
              <a:gd name="connsiteX4" fmla="*/ 1179429 w 1179429"/>
              <a:gd name="connsiteY4" fmla="*/ 768082 h 921702"/>
              <a:gd name="connsiteX5" fmla="*/ 1025809 w 1179429"/>
              <a:gd name="connsiteY5" fmla="*/ 921702 h 921702"/>
              <a:gd name="connsiteX6" fmla="*/ 153620 w 1179429"/>
              <a:gd name="connsiteY6" fmla="*/ 921702 h 921702"/>
              <a:gd name="connsiteX7" fmla="*/ 0 w 1179429"/>
              <a:gd name="connsiteY7" fmla="*/ 768082 h 921702"/>
              <a:gd name="connsiteX8" fmla="*/ 0 w 1179429"/>
              <a:gd name="connsiteY8" fmla="*/ 153620 h 92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429" h="921702">
                <a:moveTo>
                  <a:pt x="0" y="153620"/>
                </a:moveTo>
                <a:cubicBezTo>
                  <a:pt x="0" y="68778"/>
                  <a:pt x="68778" y="0"/>
                  <a:pt x="153620" y="0"/>
                </a:cubicBezTo>
                <a:lnTo>
                  <a:pt x="1025809" y="0"/>
                </a:lnTo>
                <a:cubicBezTo>
                  <a:pt x="1110651" y="0"/>
                  <a:pt x="1179429" y="68778"/>
                  <a:pt x="1179429" y="153620"/>
                </a:cubicBezTo>
                <a:lnTo>
                  <a:pt x="1179429" y="768082"/>
                </a:lnTo>
                <a:cubicBezTo>
                  <a:pt x="1179429" y="852924"/>
                  <a:pt x="1110651" y="921702"/>
                  <a:pt x="1025809" y="921702"/>
                </a:cubicBezTo>
                <a:lnTo>
                  <a:pt x="153620" y="921702"/>
                </a:lnTo>
                <a:cubicBezTo>
                  <a:pt x="68778" y="921702"/>
                  <a:pt x="0" y="852924"/>
                  <a:pt x="0" y="768082"/>
                </a:cubicBezTo>
                <a:lnTo>
                  <a:pt x="0" y="1536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574" tIns="113574" rIns="113574" bIns="1135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800" kern="1200" dirty="0" smtClean="0"/>
              <a:t>Kodning</a:t>
            </a:r>
            <a:endParaRPr lang="da-DK" sz="1800" kern="1200" dirty="0"/>
          </a:p>
        </p:txBody>
      </p:sp>
      <p:sp>
        <p:nvSpPr>
          <p:cNvPr id="7" name="Kombinationstegning 6"/>
          <p:cNvSpPr/>
          <p:nvPr/>
        </p:nvSpPr>
        <p:spPr>
          <a:xfrm>
            <a:off x="7185480" y="3244162"/>
            <a:ext cx="1179429" cy="921702"/>
          </a:xfrm>
          <a:custGeom>
            <a:avLst/>
            <a:gdLst>
              <a:gd name="connsiteX0" fmla="*/ 0 w 1179429"/>
              <a:gd name="connsiteY0" fmla="*/ 153620 h 921702"/>
              <a:gd name="connsiteX1" fmla="*/ 153620 w 1179429"/>
              <a:gd name="connsiteY1" fmla="*/ 0 h 921702"/>
              <a:gd name="connsiteX2" fmla="*/ 1025809 w 1179429"/>
              <a:gd name="connsiteY2" fmla="*/ 0 h 921702"/>
              <a:gd name="connsiteX3" fmla="*/ 1179429 w 1179429"/>
              <a:gd name="connsiteY3" fmla="*/ 153620 h 921702"/>
              <a:gd name="connsiteX4" fmla="*/ 1179429 w 1179429"/>
              <a:gd name="connsiteY4" fmla="*/ 768082 h 921702"/>
              <a:gd name="connsiteX5" fmla="*/ 1025809 w 1179429"/>
              <a:gd name="connsiteY5" fmla="*/ 921702 h 921702"/>
              <a:gd name="connsiteX6" fmla="*/ 153620 w 1179429"/>
              <a:gd name="connsiteY6" fmla="*/ 921702 h 921702"/>
              <a:gd name="connsiteX7" fmla="*/ 0 w 1179429"/>
              <a:gd name="connsiteY7" fmla="*/ 768082 h 921702"/>
              <a:gd name="connsiteX8" fmla="*/ 0 w 1179429"/>
              <a:gd name="connsiteY8" fmla="*/ 153620 h 92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429" h="921702">
                <a:moveTo>
                  <a:pt x="0" y="153620"/>
                </a:moveTo>
                <a:cubicBezTo>
                  <a:pt x="0" y="68778"/>
                  <a:pt x="68778" y="0"/>
                  <a:pt x="153620" y="0"/>
                </a:cubicBezTo>
                <a:lnTo>
                  <a:pt x="1025809" y="0"/>
                </a:lnTo>
                <a:cubicBezTo>
                  <a:pt x="1110651" y="0"/>
                  <a:pt x="1179429" y="68778"/>
                  <a:pt x="1179429" y="153620"/>
                </a:cubicBezTo>
                <a:lnTo>
                  <a:pt x="1179429" y="768082"/>
                </a:lnTo>
                <a:cubicBezTo>
                  <a:pt x="1179429" y="852924"/>
                  <a:pt x="1110651" y="921702"/>
                  <a:pt x="1025809" y="921702"/>
                </a:cubicBezTo>
                <a:lnTo>
                  <a:pt x="153620" y="921702"/>
                </a:lnTo>
                <a:cubicBezTo>
                  <a:pt x="68778" y="921702"/>
                  <a:pt x="0" y="852924"/>
                  <a:pt x="0" y="768082"/>
                </a:cubicBezTo>
                <a:lnTo>
                  <a:pt x="0" y="1536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574" tIns="113574" rIns="113574" bIns="1135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800" kern="1200" dirty="0" smtClean="0"/>
              <a:t>Modtager</a:t>
            </a:r>
            <a:endParaRPr lang="da-DK" sz="1800" kern="1200" dirty="0"/>
          </a:p>
        </p:txBody>
      </p:sp>
      <p:sp>
        <p:nvSpPr>
          <p:cNvPr id="8" name="Kombinationstegning 7"/>
          <p:cNvSpPr/>
          <p:nvPr/>
        </p:nvSpPr>
        <p:spPr>
          <a:xfrm>
            <a:off x="1902280" y="3244162"/>
            <a:ext cx="1179429" cy="921702"/>
          </a:xfrm>
          <a:custGeom>
            <a:avLst/>
            <a:gdLst>
              <a:gd name="connsiteX0" fmla="*/ 0 w 1179429"/>
              <a:gd name="connsiteY0" fmla="*/ 153620 h 921702"/>
              <a:gd name="connsiteX1" fmla="*/ 153620 w 1179429"/>
              <a:gd name="connsiteY1" fmla="*/ 0 h 921702"/>
              <a:gd name="connsiteX2" fmla="*/ 1025809 w 1179429"/>
              <a:gd name="connsiteY2" fmla="*/ 0 h 921702"/>
              <a:gd name="connsiteX3" fmla="*/ 1179429 w 1179429"/>
              <a:gd name="connsiteY3" fmla="*/ 153620 h 921702"/>
              <a:gd name="connsiteX4" fmla="*/ 1179429 w 1179429"/>
              <a:gd name="connsiteY4" fmla="*/ 768082 h 921702"/>
              <a:gd name="connsiteX5" fmla="*/ 1025809 w 1179429"/>
              <a:gd name="connsiteY5" fmla="*/ 921702 h 921702"/>
              <a:gd name="connsiteX6" fmla="*/ 153620 w 1179429"/>
              <a:gd name="connsiteY6" fmla="*/ 921702 h 921702"/>
              <a:gd name="connsiteX7" fmla="*/ 0 w 1179429"/>
              <a:gd name="connsiteY7" fmla="*/ 768082 h 921702"/>
              <a:gd name="connsiteX8" fmla="*/ 0 w 1179429"/>
              <a:gd name="connsiteY8" fmla="*/ 153620 h 92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429" h="921702">
                <a:moveTo>
                  <a:pt x="0" y="153620"/>
                </a:moveTo>
                <a:cubicBezTo>
                  <a:pt x="0" y="68778"/>
                  <a:pt x="68778" y="0"/>
                  <a:pt x="153620" y="0"/>
                </a:cubicBezTo>
                <a:lnTo>
                  <a:pt x="1025809" y="0"/>
                </a:lnTo>
                <a:cubicBezTo>
                  <a:pt x="1110651" y="0"/>
                  <a:pt x="1179429" y="68778"/>
                  <a:pt x="1179429" y="153620"/>
                </a:cubicBezTo>
                <a:lnTo>
                  <a:pt x="1179429" y="768082"/>
                </a:lnTo>
                <a:cubicBezTo>
                  <a:pt x="1179429" y="852924"/>
                  <a:pt x="1110651" y="921702"/>
                  <a:pt x="1025809" y="921702"/>
                </a:cubicBezTo>
                <a:lnTo>
                  <a:pt x="153620" y="921702"/>
                </a:lnTo>
                <a:cubicBezTo>
                  <a:pt x="68778" y="921702"/>
                  <a:pt x="0" y="852924"/>
                  <a:pt x="0" y="768082"/>
                </a:cubicBezTo>
                <a:lnTo>
                  <a:pt x="0" y="1536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574" tIns="113574" rIns="113574" bIns="1135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800" kern="1200" dirty="0" smtClean="0"/>
              <a:t>Afsender</a:t>
            </a:r>
            <a:endParaRPr lang="da-DK" sz="1800" kern="1200" dirty="0"/>
          </a:p>
        </p:txBody>
      </p:sp>
      <p:sp>
        <p:nvSpPr>
          <p:cNvPr id="9" name="Kombinationstegning 8"/>
          <p:cNvSpPr/>
          <p:nvPr/>
        </p:nvSpPr>
        <p:spPr>
          <a:xfrm>
            <a:off x="8506280" y="3244162"/>
            <a:ext cx="1179429" cy="921702"/>
          </a:xfrm>
          <a:custGeom>
            <a:avLst/>
            <a:gdLst>
              <a:gd name="connsiteX0" fmla="*/ 0 w 1179429"/>
              <a:gd name="connsiteY0" fmla="*/ 153620 h 921702"/>
              <a:gd name="connsiteX1" fmla="*/ 153620 w 1179429"/>
              <a:gd name="connsiteY1" fmla="*/ 0 h 921702"/>
              <a:gd name="connsiteX2" fmla="*/ 1025809 w 1179429"/>
              <a:gd name="connsiteY2" fmla="*/ 0 h 921702"/>
              <a:gd name="connsiteX3" fmla="*/ 1179429 w 1179429"/>
              <a:gd name="connsiteY3" fmla="*/ 153620 h 921702"/>
              <a:gd name="connsiteX4" fmla="*/ 1179429 w 1179429"/>
              <a:gd name="connsiteY4" fmla="*/ 768082 h 921702"/>
              <a:gd name="connsiteX5" fmla="*/ 1025809 w 1179429"/>
              <a:gd name="connsiteY5" fmla="*/ 921702 h 921702"/>
              <a:gd name="connsiteX6" fmla="*/ 153620 w 1179429"/>
              <a:gd name="connsiteY6" fmla="*/ 921702 h 921702"/>
              <a:gd name="connsiteX7" fmla="*/ 0 w 1179429"/>
              <a:gd name="connsiteY7" fmla="*/ 768082 h 921702"/>
              <a:gd name="connsiteX8" fmla="*/ 0 w 1179429"/>
              <a:gd name="connsiteY8" fmla="*/ 153620 h 92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429" h="921702">
                <a:moveTo>
                  <a:pt x="0" y="153620"/>
                </a:moveTo>
                <a:cubicBezTo>
                  <a:pt x="0" y="68778"/>
                  <a:pt x="68778" y="0"/>
                  <a:pt x="153620" y="0"/>
                </a:cubicBezTo>
                <a:lnTo>
                  <a:pt x="1025809" y="0"/>
                </a:lnTo>
                <a:cubicBezTo>
                  <a:pt x="1110651" y="0"/>
                  <a:pt x="1179429" y="68778"/>
                  <a:pt x="1179429" y="153620"/>
                </a:cubicBezTo>
                <a:lnTo>
                  <a:pt x="1179429" y="768082"/>
                </a:lnTo>
                <a:cubicBezTo>
                  <a:pt x="1179429" y="852924"/>
                  <a:pt x="1110651" y="921702"/>
                  <a:pt x="1025809" y="921702"/>
                </a:cubicBezTo>
                <a:lnTo>
                  <a:pt x="153620" y="921702"/>
                </a:lnTo>
                <a:cubicBezTo>
                  <a:pt x="68778" y="921702"/>
                  <a:pt x="0" y="852924"/>
                  <a:pt x="0" y="768082"/>
                </a:cubicBezTo>
                <a:lnTo>
                  <a:pt x="0" y="1536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574" tIns="113574" rIns="113574" bIns="1135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800" kern="1200" dirty="0" smtClean="0"/>
              <a:t>Effekt</a:t>
            </a:r>
            <a:endParaRPr lang="da-DK" sz="1800" kern="1200" dirty="0"/>
          </a:p>
        </p:txBody>
      </p:sp>
      <p:sp>
        <p:nvSpPr>
          <p:cNvPr id="11" name="Opadbuet pil 10"/>
          <p:cNvSpPr/>
          <p:nvPr/>
        </p:nvSpPr>
        <p:spPr>
          <a:xfrm flipH="1">
            <a:off x="2328082" y="4662720"/>
            <a:ext cx="6984776" cy="1080120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Tekstboks 25"/>
          <p:cNvSpPr txBox="1"/>
          <p:nvPr/>
        </p:nvSpPr>
        <p:spPr>
          <a:xfrm>
            <a:off x="5164084" y="5742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Feedback</a:t>
            </a:r>
            <a:endParaRPr lang="da-DK" dirty="0"/>
          </a:p>
        </p:txBody>
      </p:sp>
      <p:sp>
        <p:nvSpPr>
          <p:cNvPr id="15" name="Afrundet rektangel 14"/>
          <p:cNvSpPr/>
          <p:nvPr/>
        </p:nvSpPr>
        <p:spPr>
          <a:xfrm>
            <a:off x="7130751" y="2527683"/>
            <a:ext cx="1296144" cy="2520280"/>
          </a:xfrm>
          <a:prstGeom prst="roundRect">
            <a:avLst/>
          </a:prstGeom>
          <a:noFill/>
          <a:ln w="4445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boks 5"/>
          <p:cNvSpPr txBox="1"/>
          <p:nvPr/>
        </p:nvSpPr>
        <p:spPr>
          <a:xfrm>
            <a:off x="6842719" y="216764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Virtuelle firewall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66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170</TotalTime>
  <Words>683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Tw Cen MT Condensed</vt:lpstr>
      <vt:lpstr>Wingdings 3</vt:lpstr>
      <vt:lpstr>Integral</vt:lpstr>
      <vt:lpstr>Remixkultur 2</vt:lpstr>
      <vt:lpstr>RW og RO</vt:lpstr>
      <vt:lpstr>Historisk perspektiv</vt:lpstr>
      <vt:lpstr>Historisk perspektiv</vt:lpstr>
      <vt:lpstr>RO-kultur og masseproduktion</vt:lpstr>
      <vt:lpstr>Sousa</vt:lpstr>
      <vt:lpstr>Internettet vender udviklingen</vt:lpstr>
      <vt:lpstr>Remix og teori</vt:lpstr>
      <vt:lpstr>Kommunikationsmodel</vt:lpstr>
      <vt:lpstr>Kommunikationsmodel Web 2.0 </vt:lpstr>
      <vt:lpstr>Karl Bühler 1934</vt:lpstr>
      <vt:lpstr>Harold Lasswell 1948</vt:lpstr>
      <vt:lpstr>Shannon-Weaver 1949</vt:lpstr>
      <vt:lpstr>Lazarfeld og Katz - 1955</vt:lpstr>
      <vt:lpstr>Blumer-Katz 1974</vt:lpstr>
      <vt:lpstr>Anna Ebbesen og Astrid Haug</vt:lpstr>
      <vt:lpstr>Øvelse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Remixkultur 2</dc:title>
  <dc:creator>Jakob Horn Møller</dc:creator>
  <cp:lastModifiedBy>Jakob Horn Møller (JHMO.ZBC - Lektor - SLWI - ZBC)</cp:lastModifiedBy>
  <cp:revision>7</cp:revision>
  <dcterms:created xsi:type="dcterms:W3CDTF">2016-08-18T08:44:47Z</dcterms:created>
  <dcterms:modified xsi:type="dcterms:W3CDTF">2018-02-17T07:42:21Z</dcterms:modified>
</cp:coreProperties>
</file>